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el en subtite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jn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elteks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Titeltekst</a:t>
            </a:r>
          </a:p>
        </p:txBody>
      </p:sp>
      <p:sp>
        <p:nvSpPr>
          <p:cNvPr id="14" name="Hoofdtekst - niveau één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5" name="Dianumm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psommingsteken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ks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tekst</a:t>
            </a:r>
          </a:p>
        </p:txBody>
      </p:sp>
      <p:sp>
        <p:nvSpPr>
          <p:cNvPr id="103" name="Hoofdtekst - niveau éé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104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- driema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Afbeelding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Afbeelding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Afbeelding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at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Bijschrif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Typ hier een citaat.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 hier een citaat.</a:t>
            </a:r>
          </a:p>
        </p:txBody>
      </p:sp>
      <p:sp>
        <p:nvSpPr>
          <p:cNvPr id="123" name="Johnny Appleseed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kst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tekst</a:t>
            </a:r>
          </a:p>
        </p:txBody>
      </p:sp>
      <p:sp>
        <p:nvSpPr>
          <p:cNvPr id="125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itaat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 hier een citaat.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 hier een citaat.</a:t>
            </a:r>
          </a:p>
        </p:txBody>
      </p:sp>
      <p:sp>
        <p:nvSpPr>
          <p:cNvPr id="133" name="Afbeelding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fbeelding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eg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eg -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- horizonta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fbeelding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jn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elteks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Titeltekst</a:t>
            </a:r>
          </a:p>
        </p:txBody>
      </p:sp>
      <p:sp>
        <p:nvSpPr>
          <p:cNvPr id="25" name="Hoofdtekst - niveau één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26" name="Dianumm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el en ondertitel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jn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elteks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Titeltekst</a:t>
            </a:r>
          </a:p>
        </p:txBody>
      </p:sp>
      <p:sp>
        <p:nvSpPr>
          <p:cNvPr id="35" name="Hoofdtekst - niveau één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36" name="Dianummer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el - midden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eltekst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Titeltekst</a:t>
            </a:r>
          </a:p>
        </p:txBody>
      </p:sp>
      <p:sp>
        <p:nvSpPr>
          <p:cNvPr id="44" name="Dianumm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- vertica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jn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Afbeelding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eltekst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Titeltekst</a:t>
            </a:r>
          </a:p>
        </p:txBody>
      </p:sp>
      <p:sp>
        <p:nvSpPr>
          <p:cNvPr id="54" name="Hoofdtekst - niveau één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55" name="Dianumm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bo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ks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tekst</a:t>
            </a:r>
          </a:p>
        </p:txBody>
      </p:sp>
      <p:sp>
        <p:nvSpPr>
          <p:cNvPr id="63" name="Titeltek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  <p:sp>
        <p:nvSpPr>
          <p:cNvPr id="64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en opsomming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ks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tekst</a:t>
            </a:r>
          </a:p>
        </p:txBody>
      </p:sp>
      <p:sp>
        <p:nvSpPr>
          <p:cNvPr id="72" name="Titeltek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  <p:sp>
        <p:nvSpPr>
          <p:cNvPr id="73" name="Hoofdtekst - niveau éé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74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en opsomm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ks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tekst</a:t>
            </a:r>
          </a:p>
        </p:txBody>
      </p:sp>
      <p:sp>
        <p:nvSpPr>
          <p:cNvPr id="82" name="Titeltek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  <p:sp>
        <p:nvSpPr>
          <p:cNvPr id="83" name="Hoofdtekst - niveau éé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84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, opsomming en f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ks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tekst</a:t>
            </a:r>
          </a:p>
        </p:txBody>
      </p:sp>
      <p:sp>
        <p:nvSpPr>
          <p:cNvPr id="92" name="Afbeelding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eltekst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Titeltekst</a:t>
            </a:r>
          </a:p>
        </p:txBody>
      </p:sp>
      <p:sp>
        <p:nvSpPr>
          <p:cNvPr id="94" name="Hoofdtekst - niveau één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95" name="Dia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jn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eltekst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Titeltekst</a:t>
            </a:r>
          </a:p>
        </p:txBody>
      </p:sp>
      <p:sp>
        <p:nvSpPr>
          <p:cNvPr id="4" name="Hoofdtekst - niveau één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5" name="Dianumm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20.tif"/><Relationship Id="rId4" Type="http://schemas.openxmlformats.org/officeDocument/2006/relationships/image" Target="../media/image21.tif"/><Relationship Id="rId5" Type="http://schemas.openxmlformats.org/officeDocument/2006/relationships/image" Target="../media/image22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tif"/><Relationship Id="rId3" Type="http://schemas.openxmlformats.org/officeDocument/2006/relationships/image" Target="../media/image24.tif"/><Relationship Id="rId4" Type="http://schemas.openxmlformats.org/officeDocument/2006/relationships/image" Target="../media/image25.tif"/><Relationship Id="rId5" Type="http://schemas.openxmlformats.org/officeDocument/2006/relationships/image" Target="../media/image26.tif"/><Relationship Id="rId6" Type="http://schemas.openxmlformats.org/officeDocument/2006/relationships/image" Target="../media/image27.tif"/><Relationship Id="rId7" Type="http://schemas.openxmlformats.org/officeDocument/2006/relationships/image" Target="../media/image28.tif"/><Relationship Id="rId8" Type="http://schemas.openxmlformats.org/officeDocument/2006/relationships/image" Target="../media/image29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tif"/><Relationship Id="rId3" Type="http://schemas.openxmlformats.org/officeDocument/2006/relationships/image" Target="../media/image24.tif"/><Relationship Id="rId4" Type="http://schemas.openxmlformats.org/officeDocument/2006/relationships/image" Target="../media/image25.tif"/><Relationship Id="rId5" Type="http://schemas.openxmlformats.org/officeDocument/2006/relationships/image" Target="../media/image26.tif"/><Relationship Id="rId6" Type="http://schemas.openxmlformats.org/officeDocument/2006/relationships/image" Target="../media/image31.tif"/><Relationship Id="rId7" Type="http://schemas.openxmlformats.org/officeDocument/2006/relationships/image" Target="../media/image32.tif"/><Relationship Id="rId8" Type="http://schemas.openxmlformats.org/officeDocument/2006/relationships/image" Target="../media/image33.tif"/><Relationship Id="rId9" Type="http://schemas.openxmlformats.org/officeDocument/2006/relationships/image" Target="../media/image34.tif"/><Relationship Id="rId10" Type="http://schemas.openxmlformats.org/officeDocument/2006/relationships/image" Target="../media/image35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resources.azure.com/" TargetMode="External"/><Relationship Id="rId3" Type="http://schemas.openxmlformats.org/officeDocument/2006/relationships/hyperlink" Target="http://armviz.io" TargetMode="External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3.tif"/><Relationship Id="rId10" Type="http://schemas.openxmlformats.org/officeDocument/2006/relationships/image" Target="../media/image4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5.tif"/><Relationship Id="rId4" Type="http://schemas.openxmlformats.org/officeDocument/2006/relationships/image" Target="../media/image6.tif"/><Relationship Id="rId5" Type="http://schemas.openxmlformats.org/officeDocument/2006/relationships/image" Target="../media/image7.tif"/><Relationship Id="rId6" Type="http://schemas.openxmlformats.org/officeDocument/2006/relationships/image" Target="../media/image8.tif"/><Relationship Id="rId7" Type="http://schemas.openxmlformats.org/officeDocument/2006/relationships/image" Target="../media/image9.tif"/><Relationship Id="rId8" Type="http://schemas.openxmlformats.org/officeDocument/2006/relationships/image" Target="../media/image10.tif"/><Relationship Id="rId9" Type="http://schemas.openxmlformats.org/officeDocument/2006/relationships/image" Target="../media/image11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Relationship Id="rId4" Type="http://schemas.openxmlformats.org/officeDocument/2006/relationships/image" Target="../media/image14.tif"/><Relationship Id="rId5" Type="http://schemas.openxmlformats.org/officeDocument/2006/relationships/image" Target="../media/image15.tif"/><Relationship Id="rId6" Type="http://schemas.openxmlformats.org/officeDocument/2006/relationships/image" Target="../media/image16.tif"/><Relationship Id="rId7" Type="http://schemas.openxmlformats.org/officeDocument/2006/relationships/image" Target="../media/image17.tif"/><Relationship Id="rId8" Type="http://schemas.openxmlformats.org/officeDocument/2006/relationships/image" Target="../media/image18.tif"/><Relationship Id="rId9" Type="http://schemas.openxmlformats.org/officeDocument/2006/relationships/image" Target="../media/image19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icrosoft      Linux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14620"/>
            </a:lvl1pPr>
          </a:lstStyle>
          <a:p>
            <a:pPr/>
            <a:r>
              <a:t>microsoft      Linux</a:t>
            </a:r>
          </a:p>
        </p:txBody>
      </p:sp>
      <p:sp>
        <p:nvSpPr>
          <p:cNvPr id="167" name="a story of linux on azur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story of linux on azure</a:t>
            </a:r>
          </a:p>
        </p:txBody>
      </p:sp>
      <p:pic>
        <p:nvPicPr>
          <p:cNvPr id="168" name="heart.jpg" descr="hear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2380" y="6351150"/>
            <a:ext cx="1797680" cy="1641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…containers"/>
          <p:cNvSpPr txBox="1"/>
          <p:nvPr>
            <p:ph type="title"/>
          </p:nvPr>
        </p:nvSpPr>
        <p:spPr>
          <a:xfrm>
            <a:off x="406400" y="3111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…containers</a:t>
            </a:r>
          </a:p>
        </p:txBody>
      </p:sp>
      <p:pic>
        <p:nvPicPr>
          <p:cNvPr id="239" name="Afbeelding" descr="Afbeeldi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351" y="1316578"/>
            <a:ext cx="6837649" cy="1864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Afbeelding" descr="Afbeeldi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2636" y="3809840"/>
            <a:ext cx="6382241" cy="5423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Afbeelding" descr="Afbeeldi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14131" y="1739900"/>
            <a:ext cx="4600169" cy="3400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Afbeelding" descr="Afbeeldi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27245" y="5874516"/>
            <a:ext cx="3373942" cy="28368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ontrolling the madness"/>
          <p:cNvSpPr txBox="1"/>
          <p:nvPr>
            <p:ph type="title"/>
          </p:nvPr>
        </p:nvSpPr>
        <p:spPr>
          <a:xfrm>
            <a:off x="317500" y="3111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controlling the madness</a:t>
            </a:r>
          </a:p>
        </p:txBody>
      </p:sp>
      <p:pic>
        <p:nvPicPr>
          <p:cNvPr id="245" name="Afbeelding" descr="Afbeeldi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832" y="1052421"/>
            <a:ext cx="8156914" cy="4588264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orchestrators, pipelines, monitoring"/>
          <p:cNvSpPr txBox="1"/>
          <p:nvPr/>
        </p:nvSpPr>
        <p:spPr>
          <a:xfrm>
            <a:off x="317500" y="5686983"/>
            <a:ext cx="121920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2800"/>
              </a:spcBef>
              <a:defRPr cap="all" sz="36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orchestrators, pipelines, monitoring</a:t>
            </a:r>
          </a:p>
        </p:txBody>
      </p:sp>
      <p:pic>
        <p:nvPicPr>
          <p:cNvPr id="247" name="Afbeelding" descr="Afbeeldi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" y="7171626"/>
            <a:ext cx="2435429" cy="2029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Afbeelding" descr="Afbeeldi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91014" y="7298738"/>
            <a:ext cx="1297733" cy="1775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Afbeelding" descr="Afbeeldi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18050" y="7133526"/>
            <a:ext cx="2709519" cy="2029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Afbeelding" descr="Afbeeldi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69071" y="4310098"/>
            <a:ext cx="3069944" cy="933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Afbeelding" descr="Afbeeldi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215336" y="5304370"/>
            <a:ext cx="5586264" cy="3923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Afbeelding" descr="Afbeeldi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296400" y="2933212"/>
            <a:ext cx="1775640" cy="933644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OMS + plugins"/>
          <p:cNvSpPr txBox="1"/>
          <p:nvPr/>
        </p:nvSpPr>
        <p:spPr>
          <a:xfrm>
            <a:off x="10910569" y="3177783"/>
            <a:ext cx="186182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OMS + plugins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on azure…"/>
          <p:cNvSpPr txBox="1"/>
          <p:nvPr>
            <p:ph type="title"/>
          </p:nvPr>
        </p:nvSpPr>
        <p:spPr>
          <a:xfrm>
            <a:off x="406400" y="21590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on azure…</a:t>
            </a:r>
          </a:p>
        </p:txBody>
      </p:sp>
      <p:pic>
        <p:nvPicPr>
          <p:cNvPr id="256" name="Afbeelding" descr="Afbeeldi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500" y="1978166"/>
            <a:ext cx="3826387" cy="1842335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Azure container service (engine)"/>
          <p:cNvSpPr txBox="1"/>
          <p:nvPr/>
        </p:nvSpPr>
        <p:spPr>
          <a:xfrm>
            <a:off x="4660900" y="2308783"/>
            <a:ext cx="121920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2800"/>
              </a:spcBef>
              <a:defRPr cap="all" sz="36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Azure container service (engine)</a:t>
            </a:r>
          </a:p>
        </p:txBody>
      </p:sp>
      <p:pic>
        <p:nvPicPr>
          <p:cNvPr id="258" name="Afbeelding" descr="Afbeeldi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3400" y="3577526"/>
            <a:ext cx="2435429" cy="2029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Afbeelding" descr="Afbeeldi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21814" y="3704638"/>
            <a:ext cx="1297733" cy="1775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Afbeelding" descr="Afbeeldi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48850" y="3507465"/>
            <a:ext cx="2896589" cy="2169647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Afgeronde rechthoek"/>
          <p:cNvSpPr/>
          <p:nvPr/>
        </p:nvSpPr>
        <p:spPr>
          <a:xfrm>
            <a:off x="5588000" y="3479800"/>
            <a:ext cx="2566045" cy="2526755"/>
          </a:xfrm>
          <a:prstGeom prst="roundRect">
            <a:avLst>
              <a:gd name="adj" fmla="val 14130"/>
            </a:avLst>
          </a:prstGeom>
          <a:ln w="1270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262" name="Afbeelding" descr="Afbeeldi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3200" y="4883986"/>
            <a:ext cx="2854809" cy="1501078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Azure container registry"/>
          <p:cNvSpPr txBox="1"/>
          <p:nvPr/>
        </p:nvSpPr>
        <p:spPr>
          <a:xfrm>
            <a:off x="533400" y="6644171"/>
            <a:ext cx="121920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2800"/>
              </a:spcBef>
              <a:defRPr cap="all" sz="36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Azure container registry</a:t>
            </a:r>
          </a:p>
        </p:txBody>
      </p:sp>
      <p:pic>
        <p:nvPicPr>
          <p:cNvPr id="264" name="Afbeelding" descr="Afbeeldi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-12700" y="7627177"/>
            <a:ext cx="3158430" cy="1660724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Azure container instance"/>
          <p:cNvSpPr txBox="1"/>
          <p:nvPr/>
        </p:nvSpPr>
        <p:spPr>
          <a:xfrm>
            <a:off x="2603500" y="8335129"/>
            <a:ext cx="121920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2800"/>
              </a:spcBef>
              <a:defRPr cap="all" sz="36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Azure container instance</a:t>
            </a:r>
          </a:p>
        </p:txBody>
      </p:sp>
      <p:pic>
        <p:nvPicPr>
          <p:cNvPr id="266" name="Afbeelding" descr="Afbeeldi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486650" y="7627177"/>
            <a:ext cx="902147" cy="902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Afbeelding" descr="Afbeeldi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813813" y="6796378"/>
            <a:ext cx="3333629" cy="863713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Afgeronde rechthoek"/>
          <p:cNvSpPr/>
          <p:nvPr/>
        </p:nvSpPr>
        <p:spPr>
          <a:xfrm>
            <a:off x="8589706" y="3461022"/>
            <a:ext cx="3984294" cy="2526756"/>
          </a:xfrm>
          <a:prstGeom prst="roundRect">
            <a:avLst>
              <a:gd name="adj" fmla="val 14130"/>
            </a:avLst>
          </a:prstGeom>
          <a:ln w="127000">
            <a:solidFill>
              <a:schemeClr val="accent3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269" name="Afbeelding" descr="Afbeeldi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813813" y="8405191"/>
            <a:ext cx="3886173" cy="8185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DEMO CICD: kubernetes deployment"/>
          <p:cNvSpPr txBox="1"/>
          <p:nvPr/>
        </p:nvSpPr>
        <p:spPr>
          <a:xfrm>
            <a:off x="228600" y="31115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67359">
              <a:lnSpc>
                <a:spcPct val="80000"/>
              </a:lnSpc>
              <a:spcBef>
                <a:spcPts val="2200"/>
              </a:spcBef>
              <a:defRPr cap="all" sz="48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DEMO CICD: kubernetes deployment</a:t>
            </a:r>
          </a:p>
        </p:txBody>
      </p:sp>
      <p:pic>
        <p:nvPicPr>
          <p:cNvPr id="272" name="Afbeelding" descr="Afbeeldi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1973" y="1769502"/>
            <a:ext cx="11600854" cy="65232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dramatic-datacenter-flic.mp4" descr="dramatic-datacenter-flic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72390" y="584602"/>
            <a:ext cx="11911981" cy="674263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{&quot;wtf&quot;: &quot;sucker for drama&quot;,&quot;takeaways&quot;: […"/>
          <p:cNvSpPr txBox="1"/>
          <p:nvPr/>
        </p:nvSpPr>
        <p:spPr>
          <a:xfrm>
            <a:off x="372436" y="7369062"/>
            <a:ext cx="11911980" cy="1521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cap="all" sz="3600">
                <a:solidFill>
                  <a:schemeClr val="accent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{"wtf": "sucker for drama","takeaways": [</a:t>
            </a:r>
          </a:p>
          <a:p>
            <a:pPr>
              <a:lnSpc>
                <a:spcPct val="80000"/>
              </a:lnSpc>
              <a:spcBef>
                <a:spcPts val="0"/>
              </a:spcBef>
              <a:defRPr cap="all" sz="3600">
                <a:solidFill>
                  <a:schemeClr val="accent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{"motivation":"can you do it better"},</a:t>
            </a:r>
          </a:p>
          <a:p>
            <a:pPr>
              <a:lnSpc>
                <a:spcPct val="80000"/>
              </a:lnSpc>
              <a:spcBef>
                <a:spcPts val="0"/>
              </a:spcBef>
              <a:defRPr cap="all" sz="3600">
                <a:solidFill>
                  <a:schemeClr val="accent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{"motivation":"ask Why should you…focus"}]}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65997" fill="hold"/>
                                        <p:tgtEl>
                                          <p:spTgt spid="1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8865997"/>
                            </p:stCondLst>
                            <p:childTnLst>
                              <p:par>
                                <p:cTn id="8" presetClass="entr" nodeType="afterEffect" presetSubtype="10" presetID="19" grpId="2" fill="hold">
                                  <p:stCondLst>
                                    <p:cond delay="70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6250" fill="hold"/>
                                        <p:tgtEl>
                                          <p:spTgt spid="17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250" fill="hold"/>
                                        <p:tgtEl>
                                          <p:spTgt spid="17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Class="entr" nodeType="withEffect" presetSubtype="10" presetID="19" grpId="2" fill="hold">
                                  <p:stCondLst>
                                    <p:cond delay="70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4" dur="625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625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25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8942247"/>
                            </p:stCondLst>
                            <p:childTnLst>
                              <p:par>
                                <p:cTn id="18" presetClass="entr" nodeType="afterEffect" presetSubtype="10" presetID="19" grpId="2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6250" fill="hold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6250" fill="hold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250" fill="hold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8950497"/>
                            </p:stCondLst>
                            <p:childTnLst>
                              <p:par>
                                <p:cTn id="24" presetClass="entr" nodeType="afterEffect" presetSubtype="10" presetID="19" grpId="2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6" dur="6250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6250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250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29" fill="hold" display="0">
                  <p:stCondLst>
                    <p:cond delay="indefinite"/>
                  </p:stCondLst>
                </p:cTn>
                <p:tgtEl>
                  <p:spTgt spid="170"/>
                </p:tgtEl>
              </p:cMediaNode>
            </p:video>
          </p:childTnLst>
        </p:cTn>
      </p:par>
    </p:tnLst>
    <p:bldLst>
      <p:bldP build="p" bldLvl="5" animBg="1" rev="0" advAuto="0" spid="171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Afbeelding" descr="Afbeeldi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4000" y="698500"/>
            <a:ext cx="13806736" cy="7766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Afbeelding" descr="Afbeeldi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811" y="1622337"/>
            <a:ext cx="12685178" cy="7139462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Ovaal"/>
          <p:cNvSpPr/>
          <p:nvPr/>
        </p:nvSpPr>
        <p:spPr>
          <a:xfrm>
            <a:off x="1320602" y="5800771"/>
            <a:ext cx="11574486" cy="3208562"/>
          </a:xfrm>
          <a:prstGeom prst="ellipse">
            <a:avLst/>
          </a:prstGeom>
          <a:ln w="635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7" name="iaaS &amp; Containers"/>
          <p:cNvSpPr txBox="1"/>
          <p:nvPr/>
        </p:nvSpPr>
        <p:spPr>
          <a:xfrm>
            <a:off x="168865" y="214628"/>
            <a:ext cx="5062627" cy="916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cap="all" sz="64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iaaS &amp; Containers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zure ResourceS"/>
          <p:cNvSpPr txBox="1"/>
          <p:nvPr>
            <p:ph type="title"/>
          </p:nvPr>
        </p:nvSpPr>
        <p:spPr>
          <a:xfrm>
            <a:off x="406400" y="3111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Azure ResourceS</a:t>
            </a:r>
          </a:p>
        </p:txBody>
      </p:sp>
      <p:sp>
        <p:nvSpPr>
          <p:cNvPr id="180" name="https://resources.azure.com/…"/>
          <p:cNvSpPr txBox="1"/>
          <p:nvPr/>
        </p:nvSpPr>
        <p:spPr>
          <a:xfrm>
            <a:off x="9421241" y="8553449"/>
            <a:ext cx="3522219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https://resources.azure.com/</a:t>
            </a:r>
          </a:p>
          <a:p>
            <a:pPr/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http://armviz.io</a:t>
            </a:r>
          </a:p>
        </p:txBody>
      </p:sp>
      <p:pic>
        <p:nvPicPr>
          <p:cNvPr id="181" name="Afbeelding" descr="Afbeeldi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56950" y="2056092"/>
            <a:ext cx="8344379" cy="5243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Afbeelding" descr="Afbeeldi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1459" y="3769081"/>
            <a:ext cx="1118817" cy="1118816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torage account —&gt;Managed disks"/>
          <p:cNvSpPr txBox="1"/>
          <p:nvPr/>
        </p:nvSpPr>
        <p:spPr>
          <a:xfrm>
            <a:off x="1461769" y="4168197"/>
            <a:ext cx="416788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Storage account —&gt;Managed disks</a:t>
            </a:r>
          </a:p>
        </p:txBody>
      </p:sp>
      <p:pic>
        <p:nvPicPr>
          <p:cNvPr id="184" name="Azure Virtual Network_COLOR.png" descr="Azure Virtual Network_COLO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43840" y="4982566"/>
            <a:ext cx="1118816" cy="1118816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VNet + Subnet"/>
          <p:cNvSpPr txBox="1"/>
          <p:nvPr/>
        </p:nvSpPr>
        <p:spPr>
          <a:xfrm>
            <a:off x="1537969" y="5379057"/>
            <a:ext cx="182956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VNet + Subnet</a:t>
            </a:r>
          </a:p>
        </p:txBody>
      </p:sp>
      <p:pic>
        <p:nvPicPr>
          <p:cNvPr id="186" name="Azure Virtual Machine_COLOR.png" descr="Azure Virtual Machine_COLOR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59079" y="2555597"/>
            <a:ext cx="1118817" cy="1118816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Compute: SKU/ CPU/ Mem"/>
          <p:cNvSpPr txBox="1"/>
          <p:nvPr/>
        </p:nvSpPr>
        <p:spPr>
          <a:xfrm>
            <a:off x="1461769" y="2957336"/>
            <a:ext cx="327380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Compute: SKU/ CPU/ Mem</a:t>
            </a:r>
          </a:p>
        </p:txBody>
      </p:sp>
      <p:pic>
        <p:nvPicPr>
          <p:cNvPr id="188" name="Resource Group.png" descr="Resource Group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66700" y="1342113"/>
            <a:ext cx="1118816" cy="1118816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Resource group"/>
          <p:cNvSpPr txBox="1"/>
          <p:nvPr/>
        </p:nvSpPr>
        <p:spPr>
          <a:xfrm>
            <a:off x="1588769" y="1679271"/>
            <a:ext cx="196189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Resource group</a:t>
            </a:r>
          </a:p>
        </p:txBody>
      </p:sp>
      <p:sp>
        <p:nvSpPr>
          <p:cNvPr id="190" name="Example"/>
          <p:cNvSpPr txBox="1"/>
          <p:nvPr/>
        </p:nvSpPr>
        <p:spPr>
          <a:xfrm>
            <a:off x="10250169" y="1915936"/>
            <a:ext cx="113233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Example</a:t>
            </a:r>
          </a:p>
        </p:txBody>
      </p:sp>
      <p:pic>
        <p:nvPicPr>
          <p:cNvPr id="191" name="Afbeelding" descr="Afbeeldi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59941" y="7315807"/>
            <a:ext cx="1056133" cy="130627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Network security group"/>
          <p:cNvSpPr txBox="1"/>
          <p:nvPr/>
        </p:nvSpPr>
        <p:spPr>
          <a:xfrm>
            <a:off x="1525269" y="7745844"/>
            <a:ext cx="28562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Network security group</a:t>
            </a:r>
          </a:p>
        </p:txBody>
      </p:sp>
      <p:pic>
        <p:nvPicPr>
          <p:cNvPr id="193" name="Afbeelding" descr="Afbeeldi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67561" y="6169993"/>
            <a:ext cx="1056133" cy="117093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Network interface"/>
          <p:cNvSpPr txBox="1"/>
          <p:nvPr/>
        </p:nvSpPr>
        <p:spPr>
          <a:xfrm>
            <a:off x="1525269" y="6469587"/>
            <a:ext cx="220218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Network interface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AUTOMATE"/>
          <p:cNvSpPr txBox="1"/>
          <p:nvPr>
            <p:ph type="title"/>
          </p:nvPr>
        </p:nvSpPr>
        <p:spPr>
          <a:xfrm>
            <a:off x="304800" y="13970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AUTOMATE</a:t>
            </a:r>
          </a:p>
        </p:txBody>
      </p:sp>
      <p:pic>
        <p:nvPicPr>
          <p:cNvPr id="197" name="Afbeelding" descr="Afbeeldi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4885" y="1329678"/>
            <a:ext cx="10811830" cy="552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Afbeelding" descr="Afbeeldi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1950" y="7179026"/>
            <a:ext cx="2285054" cy="547618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PORTAL"/>
          <p:cNvSpPr txBox="1"/>
          <p:nvPr/>
        </p:nvSpPr>
        <p:spPr>
          <a:xfrm>
            <a:off x="1169669" y="5746750"/>
            <a:ext cx="107365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PORTAL</a:t>
            </a:r>
          </a:p>
        </p:txBody>
      </p:sp>
      <p:sp>
        <p:nvSpPr>
          <p:cNvPr id="200" name="CLI/ powershell"/>
          <p:cNvSpPr txBox="1"/>
          <p:nvPr/>
        </p:nvSpPr>
        <p:spPr>
          <a:xfrm>
            <a:off x="7646669" y="5746750"/>
            <a:ext cx="194132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CLI/ powershell</a:t>
            </a:r>
          </a:p>
        </p:txBody>
      </p:sp>
      <p:sp>
        <p:nvSpPr>
          <p:cNvPr id="201" name="ARM"/>
          <p:cNvSpPr txBox="1"/>
          <p:nvPr/>
        </p:nvSpPr>
        <p:spPr>
          <a:xfrm>
            <a:off x="10605769" y="6762750"/>
            <a:ext cx="68021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ARM</a:t>
            </a:r>
          </a:p>
        </p:txBody>
      </p:sp>
      <p:pic>
        <p:nvPicPr>
          <p:cNvPr id="202" name="Afbeelding" descr="Afbeeldi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406" y="7916504"/>
            <a:ext cx="1477120" cy="1477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Afbeelding" descr="Afbeeldi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26298" y="7044973"/>
            <a:ext cx="1637930" cy="1616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Afbeelding" descr="Afbeeldi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430000" y="7867650"/>
            <a:ext cx="1798425" cy="177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Afbeelding" descr="Afbeeldi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175750" y="7278948"/>
            <a:ext cx="2578113" cy="810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Afbeelding" descr="Afbeeldi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974459" y="7993329"/>
            <a:ext cx="1073659" cy="1323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Afbeelding" descr="Afbeeldi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550884" y="7824889"/>
            <a:ext cx="2285055" cy="1424137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OMS + AUTOMATE"/>
          <p:cNvSpPr txBox="1"/>
          <p:nvPr/>
        </p:nvSpPr>
        <p:spPr>
          <a:xfrm>
            <a:off x="3315970" y="8947150"/>
            <a:ext cx="239801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OMS + AUTOMATE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LINUX"/>
          <p:cNvSpPr txBox="1"/>
          <p:nvPr>
            <p:ph type="title"/>
          </p:nvPr>
        </p:nvSpPr>
        <p:spPr>
          <a:xfrm>
            <a:off x="406400" y="3111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LINUX</a:t>
            </a:r>
          </a:p>
        </p:txBody>
      </p:sp>
      <p:pic>
        <p:nvPicPr>
          <p:cNvPr id="211" name="Afbeelding" descr="Afbeeldi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27597" y="6524531"/>
            <a:ext cx="3148681" cy="1057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Afbeelding" descr="Afbeeldi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32885" y="2367720"/>
            <a:ext cx="3124785" cy="1203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Afbeelding" descr="Afbeeldi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86354" y="3849234"/>
            <a:ext cx="2189974" cy="1057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Afbeelding" descr="Afbeeldi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85345" y="4907090"/>
            <a:ext cx="3419865" cy="164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Afbeelding" descr="Afbeeldi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674477" y="6493300"/>
            <a:ext cx="3492778" cy="1120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Afbeelding" descr="Afbeeldi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988677" y="7724642"/>
            <a:ext cx="3733054" cy="1433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Afbeelding" descr="Afbeeldi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153650" y="7618046"/>
            <a:ext cx="2296576" cy="1646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Afbeelding" descr="Afbeeldi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031938" y="3606800"/>
            <a:ext cx="2540001" cy="25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upported distros"/>
          <p:cNvSpPr txBox="1"/>
          <p:nvPr/>
        </p:nvSpPr>
        <p:spPr>
          <a:xfrm>
            <a:off x="7035800" y="1365478"/>
            <a:ext cx="121920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67359">
              <a:lnSpc>
                <a:spcPct val="80000"/>
              </a:lnSpc>
              <a:spcBef>
                <a:spcPts val="2200"/>
              </a:spcBef>
              <a:defRPr cap="all" sz="48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supported distros</a:t>
            </a:r>
          </a:p>
        </p:txBody>
      </p:sp>
      <p:sp>
        <p:nvSpPr>
          <p:cNvPr id="220" name="Linux on hyper-V"/>
          <p:cNvSpPr txBox="1"/>
          <p:nvPr/>
        </p:nvSpPr>
        <p:spPr>
          <a:xfrm>
            <a:off x="712469" y="1641047"/>
            <a:ext cx="121920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2800"/>
              </a:spcBef>
              <a:defRPr cap="all" sz="40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Linux on hyper-V</a:t>
            </a:r>
          </a:p>
        </p:txBody>
      </p:sp>
      <p:sp>
        <p:nvSpPr>
          <p:cNvPr id="221" name="Linux integrated Services"/>
          <p:cNvSpPr txBox="1"/>
          <p:nvPr/>
        </p:nvSpPr>
        <p:spPr>
          <a:xfrm>
            <a:off x="341630" y="2371248"/>
            <a:ext cx="4626865" cy="609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800"/>
              </a:spcBef>
              <a:defRPr cap="all" sz="40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Linux integrated Services</a:t>
            </a:r>
          </a:p>
        </p:txBody>
      </p:sp>
      <p:sp>
        <p:nvSpPr>
          <p:cNvPr id="222" name="own/custom images"/>
          <p:cNvSpPr txBox="1"/>
          <p:nvPr/>
        </p:nvSpPr>
        <p:spPr>
          <a:xfrm>
            <a:off x="410413" y="8422790"/>
            <a:ext cx="3552953" cy="609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800"/>
              </a:spcBef>
              <a:defRPr cap="all" sz="40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own/custom images</a:t>
            </a:r>
          </a:p>
        </p:txBody>
      </p:sp>
      <p:sp>
        <p:nvSpPr>
          <p:cNvPr id="223" name="images created by partners,…"/>
          <p:cNvSpPr txBox="1"/>
          <p:nvPr/>
        </p:nvSpPr>
        <p:spPr>
          <a:xfrm>
            <a:off x="21083" y="4776334"/>
            <a:ext cx="5267961" cy="147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80000"/>
              </a:lnSpc>
              <a:spcBef>
                <a:spcPts val="2800"/>
              </a:spcBef>
              <a:defRPr cap="all" sz="40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images created by partners, </a:t>
            </a:r>
          </a:p>
          <a:p>
            <a:pPr algn="ctr">
              <a:lnSpc>
                <a:spcPct val="80000"/>
              </a:lnSpc>
              <a:spcBef>
                <a:spcPts val="2800"/>
              </a:spcBef>
              <a:defRPr cap="all" sz="40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tested by Microsoft</a:t>
            </a:r>
          </a:p>
        </p:txBody>
      </p:sp>
      <p:sp>
        <p:nvSpPr>
          <p:cNvPr id="224" name="credativ"/>
          <p:cNvSpPr txBox="1"/>
          <p:nvPr/>
        </p:nvSpPr>
        <p:spPr>
          <a:xfrm>
            <a:off x="8073639" y="4143132"/>
            <a:ext cx="104648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credativ</a:t>
            </a:r>
          </a:p>
        </p:txBody>
      </p:sp>
      <p:sp>
        <p:nvSpPr>
          <p:cNvPr id="225" name="cores"/>
          <p:cNvSpPr txBox="1"/>
          <p:nvPr/>
        </p:nvSpPr>
        <p:spPr>
          <a:xfrm>
            <a:off x="8556239" y="2734356"/>
            <a:ext cx="74041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cores</a:t>
            </a:r>
          </a:p>
        </p:txBody>
      </p:sp>
      <p:sp>
        <p:nvSpPr>
          <p:cNvPr id="226" name="canonical"/>
          <p:cNvSpPr txBox="1"/>
          <p:nvPr/>
        </p:nvSpPr>
        <p:spPr>
          <a:xfrm>
            <a:off x="10778697" y="4089834"/>
            <a:ext cx="122301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canonical</a:t>
            </a:r>
          </a:p>
        </p:txBody>
      </p:sp>
      <p:sp>
        <p:nvSpPr>
          <p:cNvPr id="227" name="oracle"/>
          <p:cNvSpPr txBox="1"/>
          <p:nvPr/>
        </p:nvSpPr>
        <p:spPr>
          <a:xfrm>
            <a:off x="8757068" y="5551908"/>
            <a:ext cx="83261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oracle</a:t>
            </a:r>
          </a:p>
        </p:txBody>
      </p:sp>
      <p:sp>
        <p:nvSpPr>
          <p:cNvPr id="228" name="rogue wave"/>
          <p:cNvSpPr txBox="1"/>
          <p:nvPr/>
        </p:nvSpPr>
        <p:spPr>
          <a:xfrm>
            <a:off x="10778697" y="6223434"/>
            <a:ext cx="148158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rogue wave</a:t>
            </a:r>
          </a:p>
        </p:txBody>
      </p:sp>
      <p:sp>
        <p:nvSpPr>
          <p:cNvPr id="229" name="redhat"/>
          <p:cNvSpPr txBox="1"/>
          <p:nvPr/>
        </p:nvSpPr>
        <p:spPr>
          <a:xfrm>
            <a:off x="7565597" y="6325034"/>
            <a:ext cx="87553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redhat</a:t>
            </a:r>
          </a:p>
        </p:txBody>
      </p:sp>
      <p:sp>
        <p:nvSpPr>
          <p:cNvPr id="230" name="suse"/>
          <p:cNvSpPr txBox="1"/>
          <p:nvPr/>
        </p:nvSpPr>
        <p:spPr>
          <a:xfrm>
            <a:off x="8949897" y="8651889"/>
            <a:ext cx="63322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suse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Afbeelding" descr="Afbeeldi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" y="1839348"/>
            <a:ext cx="12192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DEMO CICD: packer/ arm and ANsible example"/>
          <p:cNvSpPr txBox="1"/>
          <p:nvPr>
            <p:ph type="title"/>
          </p:nvPr>
        </p:nvSpPr>
        <p:spPr>
          <a:xfrm>
            <a:off x="508000" y="5397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DEMO CICD: packer/ arm and ANsible example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Afbeelding" descr="Afbeeldi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" y="1377950"/>
            <a:ext cx="12433300" cy="699770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monitoring"/>
          <p:cNvSpPr txBox="1"/>
          <p:nvPr/>
        </p:nvSpPr>
        <p:spPr>
          <a:xfrm>
            <a:off x="357631" y="241298"/>
            <a:ext cx="3067813" cy="863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2800"/>
              </a:spcBef>
              <a:defRPr cap="all" sz="60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monitoring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